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J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78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9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AB395-C9F0-AF43-8DD8-2797BB99C9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98EB65-39E7-7649-8BC1-FAE42240EE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J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E2D8C-4EEF-AE4F-8E32-BCA1F0784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F02A1-6C06-1948-AEDA-07F8CC7A2378}" type="datetimeFigureOut">
              <a:rPr lang="en-JO" smtClean="0"/>
              <a:t>25/05/2021</a:t>
            </a:fld>
            <a:endParaRPr lang="en-J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BE654-06DE-9B4F-8288-6C2E18391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DCEF5D-D545-5847-B9C9-19958ECCC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5F540-2854-8A45-B7D4-B91CA177A29C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339088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B6A39-1C1A-6E4C-93CC-3A6791CC4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E12B6A-CAE4-7C44-A7C9-07FC565C52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9F26D-7110-B74B-BE73-540FF0B48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F02A1-6C06-1948-AEDA-07F8CC7A2378}" type="datetimeFigureOut">
              <a:rPr lang="en-JO" smtClean="0"/>
              <a:t>25/05/2021</a:t>
            </a:fld>
            <a:endParaRPr lang="en-J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BA6E9-0CD3-2745-8EB1-75C8B3DC6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26068-8EF2-7947-8AC9-BF6571E18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5F540-2854-8A45-B7D4-B91CA177A29C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3404758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89658D-FAAF-E94F-ACE0-F17980AC00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2E6262-FE63-754E-B946-7A1C42FF46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D6F5A-A447-1C4E-815C-B7A899C3B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F02A1-6C06-1948-AEDA-07F8CC7A2378}" type="datetimeFigureOut">
              <a:rPr lang="en-JO" smtClean="0"/>
              <a:t>25/05/2021</a:t>
            </a:fld>
            <a:endParaRPr lang="en-J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FFCF0-0164-5744-AB72-5F7F1167E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639F0-DCC7-4948-8436-8DF5D25F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5F540-2854-8A45-B7D4-B91CA177A29C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194804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E3CAC-CC85-2741-89EA-66AF2E0AB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D5714-C0E7-954B-ADDF-6D26CD5DF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5BA7F-7BDB-8A49-B3FA-5588B45C0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F02A1-6C06-1948-AEDA-07F8CC7A2378}" type="datetimeFigureOut">
              <a:rPr lang="en-JO" smtClean="0"/>
              <a:t>25/05/2021</a:t>
            </a:fld>
            <a:endParaRPr lang="en-J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CA0E1-EE9F-0244-A5E1-E8FCE2ACA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44810-DC66-9D45-8DF3-1CF0D6F04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5F540-2854-8A45-B7D4-B91CA177A29C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322544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357A3-64B0-2745-9107-F6EF40D21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BF08EA-F349-494D-B077-1E8AF9957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AFDE1-9EFA-CA43-BD8A-F821EF460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F02A1-6C06-1948-AEDA-07F8CC7A2378}" type="datetimeFigureOut">
              <a:rPr lang="en-JO" smtClean="0"/>
              <a:t>25/05/2021</a:t>
            </a:fld>
            <a:endParaRPr lang="en-J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E6039-ACFB-6449-A4E7-5CF11A9D0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BF16D-9255-4449-8B52-97F4D4E11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5F540-2854-8A45-B7D4-B91CA177A29C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2039107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0B9C9-2D01-D949-9055-E2E4DA726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4795C-84AD-6B40-9A97-CACFE2E170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36EF2A-A371-2846-BB7D-FA42593DC4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52EB8C-7BC6-A14F-90EC-C9BCB1127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F02A1-6C06-1948-AEDA-07F8CC7A2378}" type="datetimeFigureOut">
              <a:rPr lang="en-JO" smtClean="0"/>
              <a:t>25/05/2021</a:t>
            </a:fld>
            <a:endParaRPr lang="en-J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D86342-014F-FD46-8529-93915F284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09F238-60FD-8F48-BE7D-3DFCE3575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5F540-2854-8A45-B7D4-B91CA177A29C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78417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AA94F-6380-8F43-A204-90AF9FF66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8E40DA-BB80-7B4E-96CB-6B137FE80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6FF5B7-64E1-7241-9809-F4DD654C5E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1F8538-8995-E74F-BA42-2D6A804B1D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72E820-F3E2-564D-8D14-BA5EC83EDE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BC7F5B-5DC7-3F46-B951-C697AA96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F02A1-6C06-1948-AEDA-07F8CC7A2378}" type="datetimeFigureOut">
              <a:rPr lang="en-JO" smtClean="0"/>
              <a:t>25/05/2021</a:t>
            </a:fld>
            <a:endParaRPr lang="en-J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E14F02-A1FE-0A41-848B-3EE6CAD70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AEFC80-4FCA-F44C-9C05-756BDC77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5F540-2854-8A45-B7D4-B91CA177A29C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2035946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ABB98-509D-A947-B1B1-2E7DCE8B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60C0F9-BFAB-3A44-A3B9-C060A8FF3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F02A1-6C06-1948-AEDA-07F8CC7A2378}" type="datetimeFigureOut">
              <a:rPr lang="en-JO" smtClean="0"/>
              <a:t>25/05/2021</a:t>
            </a:fld>
            <a:endParaRPr lang="en-J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F1BF45-11C4-484D-9C42-5183A74E5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5F3BD0-C88F-7E43-9EE2-FC8423E40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5F540-2854-8A45-B7D4-B91CA177A29C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1084124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F542C1-6F6C-424D-9404-F8ECB5923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F02A1-6C06-1948-AEDA-07F8CC7A2378}" type="datetimeFigureOut">
              <a:rPr lang="en-JO" smtClean="0"/>
              <a:t>25/05/2021</a:t>
            </a:fld>
            <a:endParaRPr lang="en-J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70839F-B4A3-1846-8E17-A77FFBA65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EB712D-793B-1E42-8C74-08E351303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5F540-2854-8A45-B7D4-B91CA177A29C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2013836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1387C-6EA5-A946-9105-2C6CEA855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AF22F-3CE5-CA41-8033-05A5C9D86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90ABDD-3FFC-594C-B27E-9681886B1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F0AE68-F961-704C-8832-4025EB1FB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F02A1-6C06-1948-AEDA-07F8CC7A2378}" type="datetimeFigureOut">
              <a:rPr lang="en-JO" smtClean="0"/>
              <a:t>25/05/2021</a:t>
            </a:fld>
            <a:endParaRPr lang="en-J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B138B4-9702-D24D-A18D-BEFDF594C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108DBC-C82B-F34F-B1D3-A85BEE0E5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5F540-2854-8A45-B7D4-B91CA177A29C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3094612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54875-4BD7-3D41-9E14-60DDC4199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F1169F-97C4-DB42-8B6A-80B96DF84D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J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1BFCFC-81BC-4D49-AA84-F17272E8D9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E1DBA8-F970-2240-950D-ECDD03643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F02A1-6C06-1948-AEDA-07F8CC7A2378}" type="datetimeFigureOut">
              <a:rPr lang="en-JO" smtClean="0"/>
              <a:t>25/05/2021</a:t>
            </a:fld>
            <a:endParaRPr lang="en-J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FB079A-5C2E-D140-BAC9-CB8947162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B0D113-4FFA-A94A-AE71-B300EE1E9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5F540-2854-8A45-B7D4-B91CA177A29C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2550044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8DC30E-A5D8-7C4B-BEAA-08ADF7119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0F3393-04C5-AD48-BDB9-0B0310F27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693D3-85DF-AD48-A77F-900123D79B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F02A1-6C06-1948-AEDA-07F8CC7A2378}" type="datetimeFigureOut">
              <a:rPr lang="en-JO" smtClean="0"/>
              <a:t>25/05/2021</a:t>
            </a:fld>
            <a:endParaRPr lang="en-J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4AF74-2620-F448-B771-A5A476B8B7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J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5A54A-3732-994E-9690-09F76C71CF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5F540-2854-8A45-B7D4-B91CA177A29C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3664372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J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mailto:anas@DEC.loca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80688-63CA-F141-B5AF-996BABBCA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JO" dirty="0"/>
              <a:t>Data Engineering Course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3ECFED-B550-A049-A96F-376B3A2FBF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JO" dirty="0"/>
              <a:t>ssignment 2 : reading a Covide 19 cases from github repo and create a scoring png/scoring repost.csv/ store the report in postgreSQL.</a:t>
            </a:r>
          </a:p>
        </p:txBody>
      </p:sp>
    </p:spTree>
    <p:extLst>
      <p:ext uri="{BB962C8B-B14F-4D97-AF65-F5344CB8AC3E}">
        <p14:creationId xmlns:p14="http://schemas.microsoft.com/office/powerpoint/2010/main" val="2827283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5A633-5609-2141-ABC6-9C016D7FB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855334"/>
          </a:xfrm>
        </p:spPr>
        <p:txBody>
          <a:bodyPr>
            <a:noAutofit/>
          </a:bodyPr>
          <a:lstStyle/>
          <a:p>
            <a:pPr algn="l"/>
            <a:r>
              <a:rPr lang="en-JO" sz="3600" dirty="0"/>
              <a:t>Run the DAG and check the pipeline-4- </a:t>
            </a:r>
            <a:r>
              <a:rPr lang="en-JO" sz="2000" dirty="0"/>
              <a:t>ploting and create a CSV file</a:t>
            </a:r>
            <a:endParaRPr lang="en-JO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C14E9-AE81-1046-8166-C41DF0C98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30" y="1011620"/>
            <a:ext cx="11740055" cy="5746532"/>
          </a:xfrm>
        </p:spPr>
        <p:txBody>
          <a:bodyPr>
            <a:norm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The third Dag will plot the results and save it as </a:t>
            </a:r>
            <a:r>
              <a:rPr lang="en-US" sz="1600" dirty="0" err="1"/>
              <a:t>png</a:t>
            </a:r>
            <a:r>
              <a:rPr lang="en-US" sz="1600" dirty="0"/>
              <a:t> , here I have selected one province in United Kingdom as selecting multiple provinces will generate a congested graph,  and the </a:t>
            </a:r>
            <a:r>
              <a:rPr lang="en-US" sz="1600" dirty="0" err="1"/>
              <a:t>png</a:t>
            </a:r>
            <a:r>
              <a:rPr lang="en-US" sz="1600" dirty="0"/>
              <a:t> will be saved in the mapped drive of the airflow  , here I selected the file to be ./</a:t>
            </a:r>
            <a:r>
              <a:rPr lang="en-US" sz="1600" dirty="0" err="1"/>
              <a:t>dags</a:t>
            </a:r>
            <a:endParaRPr lang="en-US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Also the generated date will be stored as CSV in the same directory ./</a:t>
            </a:r>
            <a:r>
              <a:rPr lang="en-US" sz="1600" dirty="0" err="1"/>
              <a:t>dags</a:t>
            </a:r>
            <a:endParaRPr lang="en-US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One province plot                                                                                         . All UK                  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100" dirty="0"/>
          </a:p>
          <a:p>
            <a:pPr algn="l"/>
            <a:endParaRPr lang="en-US" sz="1400" dirty="0"/>
          </a:p>
          <a:p>
            <a:pPr algn="l"/>
            <a:endParaRPr lang="en-US" sz="1400" dirty="0"/>
          </a:p>
          <a:p>
            <a:pPr algn="l"/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6A06D6-EA38-0843-A55D-485CC096F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99" y="1937816"/>
            <a:ext cx="5785824" cy="190664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BBA750D-BCF1-6648-95A2-4F615C39F74B}"/>
              </a:ext>
            </a:extLst>
          </p:cNvPr>
          <p:cNvCxnSpPr>
            <a:cxnSpLocks/>
          </p:cNvCxnSpPr>
          <p:nvPr/>
        </p:nvCxnSpPr>
        <p:spPr>
          <a:xfrm>
            <a:off x="3816220" y="3429000"/>
            <a:ext cx="121298" cy="919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4DE40F2-44F1-E141-ABE7-3C6CCF1FF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9" y="4366543"/>
            <a:ext cx="4117547" cy="20873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EBD3AE-6705-824A-BD99-DF3BB850C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702" y="4366543"/>
            <a:ext cx="4208106" cy="2142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26902C-D5C1-4D45-8987-F5C490769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2535" y="2038917"/>
            <a:ext cx="4448369" cy="170444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A8F59C-45E0-A245-B09E-ADFFB0691482}"/>
              </a:ext>
            </a:extLst>
          </p:cNvPr>
          <p:cNvCxnSpPr>
            <a:cxnSpLocks/>
          </p:cNvCxnSpPr>
          <p:nvPr/>
        </p:nvCxnSpPr>
        <p:spPr>
          <a:xfrm flipV="1">
            <a:off x="4749282" y="2752532"/>
            <a:ext cx="5271138" cy="513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340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5A633-5609-2141-ABC6-9C016D7FB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855334"/>
          </a:xfrm>
        </p:spPr>
        <p:txBody>
          <a:bodyPr>
            <a:noAutofit/>
          </a:bodyPr>
          <a:lstStyle/>
          <a:p>
            <a:pPr algn="l"/>
            <a:r>
              <a:rPr lang="en-JO" sz="3600" dirty="0"/>
              <a:t>Run the DAG and check the pipeline-5- </a:t>
            </a:r>
            <a:r>
              <a:rPr lang="en-JO" sz="2000" dirty="0"/>
              <a:t>save the report in PostgreSQL</a:t>
            </a:r>
            <a:endParaRPr lang="en-JO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C14E9-AE81-1046-8166-C41DF0C98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30" y="1011620"/>
            <a:ext cx="11740055" cy="5746532"/>
          </a:xfrm>
        </p:spPr>
        <p:txBody>
          <a:bodyPr>
            <a:norm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The last step the designed Dag will save the report in PostgreSQL database.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100" dirty="0"/>
          </a:p>
          <a:p>
            <a:pPr algn="l"/>
            <a:endParaRPr lang="en-US" sz="1400" dirty="0"/>
          </a:p>
          <a:p>
            <a:pPr algn="l"/>
            <a:endParaRPr lang="en-US" sz="1400" dirty="0"/>
          </a:p>
          <a:p>
            <a:pPr algn="l"/>
            <a:endParaRPr lang="en-US" sz="14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BBA750D-BCF1-6648-95A2-4F615C39F74B}"/>
              </a:ext>
            </a:extLst>
          </p:cNvPr>
          <p:cNvCxnSpPr>
            <a:cxnSpLocks/>
          </p:cNvCxnSpPr>
          <p:nvPr/>
        </p:nvCxnSpPr>
        <p:spPr>
          <a:xfrm>
            <a:off x="3816220" y="3429000"/>
            <a:ext cx="121298" cy="919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597AD28-3B0C-DD41-82C4-614EC4974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27" y="1952080"/>
            <a:ext cx="11273800" cy="380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64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16735-5800-1242-B7A2-607970041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506" y="2766218"/>
            <a:ext cx="10515600" cy="1325563"/>
          </a:xfrm>
        </p:spPr>
        <p:txBody>
          <a:bodyPr/>
          <a:lstStyle/>
          <a:p>
            <a:pPr algn="ctr"/>
            <a:r>
              <a:rPr lang="en-JO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17322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5A633-5609-2141-ABC6-9C016D7FB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972" y="203175"/>
            <a:ext cx="9144000" cy="85533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Contents</a:t>
            </a:r>
            <a:endParaRPr lang="en-J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C14E9-AE81-1046-8166-C41DF0C98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972" y="1226224"/>
            <a:ext cx="11740055" cy="574653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JO" dirty="0"/>
              <a:t>etup the docker-compose file.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Configurations.</a:t>
            </a:r>
            <a:endParaRPr lang="en-JO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O</a:t>
            </a:r>
            <a:r>
              <a:rPr lang="en-JO" dirty="0"/>
              <a:t>pen airflow, psotgresql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JO" dirty="0"/>
              <a:t>etup the postgresql database connection.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JO" dirty="0"/>
              <a:t>Run the DAG and check the pipeline</a:t>
            </a:r>
          </a:p>
        </p:txBody>
      </p:sp>
    </p:spTree>
    <p:extLst>
      <p:ext uri="{BB962C8B-B14F-4D97-AF65-F5344CB8AC3E}">
        <p14:creationId xmlns:p14="http://schemas.microsoft.com/office/powerpoint/2010/main" val="3681553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5A633-5609-2141-ABC6-9C016D7FB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893"/>
            <a:ext cx="12192000" cy="85533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S</a:t>
            </a:r>
            <a:r>
              <a:rPr lang="en-JO" dirty="0"/>
              <a:t>etup the docker-compose file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C14E9-AE81-1046-8166-C41DF0C98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30" y="1011620"/>
            <a:ext cx="11740055" cy="5746532"/>
          </a:xfrm>
        </p:spPr>
        <p:txBody>
          <a:bodyPr>
            <a:normAutofit/>
          </a:bodyPr>
          <a:lstStyle/>
          <a:p>
            <a:pPr algn="l"/>
            <a:r>
              <a:rPr lang="en-US" sz="1800" dirty="0"/>
              <a:t>The provided docker-compose file contains the configurations of all needed containers needed to create this assignment data pipeline:</a:t>
            </a:r>
          </a:p>
          <a:p>
            <a:pPr marL="457200" indent="-457200" algn="l">
              <a:buAutoNum type="arabicPeriod"/>
            </a:pPr>
            <a:r>
              <a:rPr lang="en-US" sz="1400" dirty="0"/>
              <a:t>Airflow containers (7 containers)- </a:t>
            </a:r>
            <a:r>
              <a:rPr lang="en-US" sz="1400" dirty="0">
                <a:highlight>
                  <a:srgbClr val="FFFF00"/>
                </a:highlight>
              </a:rPr>
              <a:t>original compose file</a:t>
            </a:r>
          </a:p>
          <a:p>
            <a:pPr marL="457200" indent="-457200" algn="l">
              <a:buAutoNum type="arabicPeriod"/>
            </a:pPr>
            <a:r>
              <a:rPr lang="en-US" sz="1400" dirty="0"/>
              <a:t>Postgres PG admin visualization tool - </a:t>
            </a:r>
            <a:r>
              <a:rPr lang="en-US" sz="1400" dirty="0">
                <a:highlight>
                  <a:srgbClr val="FFFF00"/>
                </a:highlight>
              </a:rPr>
              <a:t>added to the compose file</a:t>
            </a:r>
          </a:p>
          <a:p>
            <a:pPr algn="l"/>
            <a:endParaRPr lang="en-US" sz="2000" dirty="0">
              <a:highlight>
                <a:srgbClr val="FFFF00"/>
              </a:highlight>
            </a:endParaRPr>
          </a:p>
          <a:p>
            <a:pPr algn="l"/>
            <a:r>
              <a:rPr lang="en-US" sz="1800" dirty="0"/>
              <a:t>Before starting Airflow for the first time, You need to prepare your environment, i.e. create the necessary files, directories and initialize the database:</a:t>
            </a:r>
          </a:p>
          <a:p>
            <a:pPr algn="l"/>
            <a:r>
              <a:rPr lang="en-US" sz="1200" dirty="0"/>
              <a:t>1. On your command shell type: </a:t>
            </a:r>
            <a:r>
              <a:rPr lang="en-US" sz="1200" dirty="0">
                <a:solidFill>
                  <a:schemeClr val="accent1"/>
                </a:solidFill>
              </a:rPr>
              <a:t>docker-compose up airflow-</a:t>
            </a:r>
            <a:r>
              <a:rPr lang="en-US" sz="1200" dirty="0" err="1">
                <a:solidFill>
                  <a:schemeClr val="accent1"/>
                </a:solidFill>
              </a:rPr>
              <a:t>init</a:t>
            </a:r>
            <a:r>
              <a:rPr lang="en-US" sz="1200" dirty="0">
                <a:solidFill>
                  <a:schemeClr val="accent1"/>
                </a:solidFill>
              </a:rPr>
              <a:t> </a:t>
            </a:r>
            <a:r>
              <a:rPr lang="en-US" sz="1200" dirty="0"/>
              <a:t>, The output should be: start_airflow-init_1 exited with code 0.</a:t>
            </a:r>
          </a:p>
          <a:p>
            <a:pPr algn="l"/>
            <a:r>
              <a:rPr lang="en-US" sz="1200" dirty="0"/>
              <a:t>2.  After the above step is done type: </a:t>
            </a:r>
            <a:r>
              <a:rPr lang="en-US" sz="1200" dirty="0">
                <a:solidFill>
                  <a:schemeClr val="accent1"/>
                </a:solidFill>
              </a:rPr>
              <a:t>docker-compose up</a:t>
            </a:r>
          </a:p>
          <a:p>
            <a:pPr algn="l"/>
            <a:r>
              <a:rPr lang="en-JO" sz="1200" dirty="0"/>
              <a:t>3. </a:t>
            </a:r>
            <a:r>
              <a:rPr lang="en-US" sz="1200" dirty="0"/>
              <a:t>O</a:t>
            </a:r>
            <a:r>
              <a:rPr lang="en-JO" sz="1200" dirty="0"/>
              <a:t>n new terminal tyep: </a:t>
            </a:r>
            <a:r>
              <a:rPr lang="en-JO" sz="1200" dirty="0">
                <a:solidFill>
                  <a:schemeClr val="accent1"/>
                </a:solidFill>
              </a:rPr>
              <a:t>docker ps </a:t>
            </a:r>
            <a:r>
              <a:rPr lang="en-JO" sz="1200" dirty="0"/>
              <a:t>,</a:t>
            </a:r>
            <a:r>
              <a:rPr lang="en-US" sz="1200" dirty="0"/>
              <a:t>H</a:t>
            </a:r>
            <a:r>
              <a:rPr lang="en-JO" sz="1200" dirty="0"/>
              <a:t>ere you must have all services healthey and you can see the different containers under this yaml file.</a:t>
            </a:r>
          </a:p>
          <a:p>
            <a:pPr algn="l"/>
            <a:r>
              <a:rPr lang="en-JO" sz="1200" dirty="0"/>
              <a:t>4. </a:t>
            </a:r>
            <a:r>
              <a:rPr lang="en-US" sz="1200" dirty="0"/>
              <a:t>R</a:t>
            </a:r>
            <a:r>
              <a:rPr lang="en-JO" sz="1200" dirty="0"/>
              <a:t>emember that by this setup the airflow will create three directores on your pc ./logs, ./dags ,./</a:t>
            </a:r>
            <a:r>
              <a:rPr lang="en-US" sz="1200" dirty="0"/>
              <a:t> plugins</a:t>
            </a:r>
          </a:p>
          <a:p>
            <a:pPr algn="l"/>
            <a:r>
              <a:rPr lang="en-US" sz="1200" dirty="0"/>
              <a:t>We will use the ./</a:t>
            </a:r>
            <a:r>
              <a:rPr lang="en-US" sz="1200" dirty="0" err="1"/>
              <a:t>dags</a:t>
            </a:r>
            <a:r>
              <a:rPr lang="en-US" sz="1200" dirty="0"/>
              <a:t> as a mapped directory to import and export the CSV/</a:t>
            </a:r>
            <a:r>
              <a:rPr lang="en-US" sz="1200" dirty="0" err="1"/>
              <a:t>png</a:t>
            </a:r>
            <a:r>
              <a:rPr lang="en-US" sz="1200" dirty="0"/>
              <a:t> files that will be used during this pipeline </a:t>
            </a:r>
            <a:endParaRPr lang="en-JO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2DC1-F143-9448-9637-873A5DE61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0" y="4924933"/>
            <a:ext cx="12248425" cy="141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514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5A633-5609-2141-ABC6-9C016D7FB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893"/>
            <a:ext cx="12192000" cy="85533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Configurations</a:t>
            </a:r>
            <a:endParaRPr lang="en-J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C14E9-AE81-1046-8166-C41DF0C98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30" y="1011620"/>
            <a:ext cx="11183866" cy="5389180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dirty="0"/>
              <a:t>After ensuring that all services are up and healthy we need to install the all necessary python package on the below containers: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sz="1500" dirty="0"/>
              <a:t> On docker </a:t>
            </a:r>
            <a:r>
              <a:rPr lang="en-US" sz="1500" dirty="0" err="1"/>
              <a:t>gui</a:t>
            </a:r>
            <a:r>
              <a:rPr lang="en-US" sz="1500" dirty="0"/>
              <a:t> open cli terminals for all the three services A</a:t>
            </a:r>
            <a:r>
              <a:rPr lang="en-JO" sz="1500" dirty="0"/>
              <a:t>irflow Worker ,</a:t>
            </a:r>
            <a:r>
              <a:rPr lang="en-US" sz="1500" dirty="0"/>
              <a:t>A</a:t>
            </a:r>
            <a:r>
              <a:rPr lang="en-JO" sz="1500" dirty="0"/>
              <a:t>irflow scheduler,</a:t>
            </a:r>
            <a:r>
              <a:rPr lang="en-US" sz="1500" dirty="0"/>
              <a:t>A</a:t>
            </a:r>
            <a:r>
              <a:rPr lang="en-JO" sz="1500" dirty="0"/>
              <a:t>irflow flower.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sz="1500" dirty="0"/>
              <a:t>O</a:t>
            </a:r>
            <a:r>
              <a:rPr lang="en-JO" sz="1500" dirty="0"/>
              <a:t>n the terminals type: pip install faker, pip install matplotlib, pip install sklearn and any other needed package if the DAG is broken.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200" dirty="0"/>
              <a:t>N</a:t>
            </a:r>
            <a:r>
              <a:rPr lang="en-JO" sz="2200" dirty="0"/>
              <a:t>ow all services are up and healthy: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sz="1500" dirty="0"/>
              <a:t>P</a:t>
            </a:r>
            <a:r>
              <a:rPr lang="en-JO" sz="1500" dirty="0"/>
              <a:t>ut the assignment1.py file in the ./dag folder created by airflow.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sz="1500" dirty="0"/>
              <a:t>O</a:t>
            </a:r>
            <a:r>
              <a:rPr lang="en-JO" sz="1500" dirty="0"/>
              <a:t>pen a terminal type : </a:t>
            </a:r>
            <a:r>
              <a:rPr lang="en-JO" sz="1500" dirty="0">
                <a:solidFill>
                  <a:schemeClr val="accent1"/>
                </a:solidFill>
              </a:rPr>
              <a:t>docker ps </a:t>
            </a:r>
            <a:r>
              <a:rPr lang="en-JO" sz="1500" dirty="0"/>
              <a:t>,here you will have all running containers.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sz="1500" dirty="0"/>
              <a:t>O</a:t>
            </a:r>
            <a:r>
              <a:rPr lang="en-JO" sz="1500" dirty="0"/>
              <a:t>n the same terminal locate postgres Container and idenity the service name 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sz="1500" dirty="0"/>
              <a:t>Y</a:t>
            </a:r>
            <a:r>
              <a:rPr lang="en-JO" sz="1500" dirty="0"/>
              <a:t>ou will have the service name for  postgresql to be used to setup the server</a:t>
            </a:r>
          </a:p>
          <a:p>
            <a:pPr marL="1371600" lvl="2" indent="-457200" algn="l">
              <a:buFont typeface="+mj-lt"/>
              <a:buAutoNum type="arabicPeriod"/>
            </a:pPr>
            <a:endParaRPr lang="en-JO" sz="1400" dirty="0"/>
          </a:p>
          <a:p>
            <a:pPr marL="1371600" lvl="2" indent="-457200" algn="l">
              <a:buFont typeface="+mj-lt"/>
              <a:buAutoNum type="arabicPeriod"/>
            </a:pPr>
            <a:endParaRPr lang="en-JO" sz="1400" dirty="0"/>
          </a:p>
          <a:p>
            <a:pPr marL="1371600" lvl="2" indent="-457200" algn="l">
              <a:buFont typeface="+mj-lt"/>
              <a:buAutoNum type="arabicPeriod"/>
            </a:pPr>
            <a:endParaRPr lang="en-JO" sz="1400" dirty="0"/>
          </a:p>
          <a:p>
            <a:pPr marL="1371600" lvl="2" indent="-457200" algn="l">
              <a:buFont typeface="+mj-lt"/>
              <a:buAutoNum type="arabicPeriod"/>
            </a:pPr>
            <a:endParaRPr lang="en-JO" sz="1400" dirty="0">
              <a:solidFill>
                <a:schemeClr val="accent1"/>
              </a:solidFill>
            </a:endParaRPr>
          </a:p>
          <a:p>
            <a:pPr marL="1371600" lvl="2" indent="-457200" algn="l">
              <a:buFont typeface="+mj-lt"/>
              <a:buAutoNum type="arabicPeriod"/>
            </a:pPr>
            <a:endParaRPr lang="en-JO" sz="1400" dirty="0">
              <a:solidFill>
                <a:schemeClr val="accent1"/>
              </a:solidFill>
            </a:endParaRPr>
          </a:p>
          <a:p>
            <a:pPr marL="1371600" lvl="2" indent="-457200" algn="l">
              <a:buFont typeface="+mj-lt"/>
              <a:buAutoNum type="arabicPeriod"/>
            </a:pPr>
            <a:endParaRPr lang="en-JO" sz="1400" dirty="0">
              <a:solidFill>
                <a:schemeClr val="accent1"/>
              </a:solidFill>
            </a:endParaRPr>
          </a:p>
          <a:p>
            <a:pPr marL="1371600" lvl="2" indent="-457200" algn="l">
              <a:buFont typeface="+mj-lt"/>
              <a:buAutoNum type="arabicPeriod"/>
            </a:pPr>
            <a:endParaRPr lang="en-JO" sz="1400" dirty="0">
              <a:solidFill>
                <a:schemeClr val="accent1"/>
              </a:solidFill>
            </a:endParaRPr>
          </a:p>
          <a:p>
            <a:pPr marL="1371600" lvl="2" indent="-457200" algn="l">
              <a:buFont typeface="+mj-lt"/>
              <a:buAutoNum type="arabicPeriod"/>
            </a:pPr>
            <a:endParaRPr lang="en-JO" sz="1400" dirty="0">
              <a:solidFill>
                <a:schemeClr val="accent1"/>
              </a:solidFill>
            </a:endParaRPr>
          </a:p>
          <a:p>
            <a:pPr marL="1371600" lvl="2" indent="-457200" algn="l">
              <a:buFont typeface="+mj-lt"/>
              <a:buAutoNum type="arabicPeriod"/>
            </a:pPr>
            <a:endParaRPr lang="en-JO" sz="1400" dirty="0">
              <a:solidFill>
                <a:schemeClr val="accent1"/>
              </a:solidFill>
            </a:endParaRPr>
          </a:p>
          <a:p>
            <a:pPr marL="1371600" lvl="2" indent="-457200" algn="l">
              <a:buFont typeface="+mj-lt"/>
              <a:buAutoNum type="arabicPeriod"/>
            </a:pPr>
            <a:endParaRPr lang="en-JO" sz="1400" dirty="0">
              <a:solidFill>
                <a:schemeClr val="accent1"/>
              </a:solidFill>
            </a:endParaRPr>
          </a:p>
          <a:p>
            <a:pPr marL="1371600" lvl="2" indent="-457200" algn="l">
              <a:buFont typeface="+mj-lt"/>
              <a:buAutoNum type="arabicPeriod"/>
            </a:pPr>
            <a:endParaRPr lang="en-JO" sz="1400" dirty="0">
              <a:solidFill>
                <a:schemeClr val="accent1"/>
              </a:solidFill>
            </a:endParaRPr>
          </a:p>
          <a:p>
            <a:pPr marL="1657350" lvl="3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JO" sz="1200" dirty="0"/>
          </a:p>
          <a:p>
            <a:pPr marL="1657350" lvl="3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JO" sz="1200" dirty="0"/>
          </a:p>
          <a:p>
            <a:pPr marL="1371600" lvl="2" indent="-457200" algn="l">
              <a:buFont typeface="+mj-lt"/>
              <a:buAutoNum type="arabicPeriod"/>
            </a:pPr>
            <a:endParaRPr lang="en-JO" sz="1400" dirty="0">
              <a:solidFill>
                <a:schemeClr val="accent1"/>
              </a:solidFill>
            </a:endParaRPr>
          </a:p>
          <a:p>
            <a:pPr lvl="2" algn="l"/>
            <a:r>
              <a:rPr lang="en-JO" sz="1400" dirty="0">
                <a:solidFill>
                  <a:schemeClr val="accent1"/>
                </a:solidFill>
              </a:rPr>
              <a:t> </a:t>
            </a:r>
          </a:p>
          <a:p>
            <a:pPr algn="l"/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B4ABC6-CC09-6743-B6EF-7FA913793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35" y="3429000"/>
            <a:ext cx="9761838" cy="256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69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5A633-5609-2141-ABC6-9C016D7FB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893"/>
            <a:ext cx="12192000" cy="85533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O</a:t>
            </a:r>
            <a:r>
              <a:rPr lang="en-JO" dirty="0"/>
              <a:t>pen airflow, psotgresql, MongoDB.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C14E9-AE81-1046-8166-C41DF0C98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30" y="1011620"/>
            <a:ext cx="11740055" cy="5746532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To open the air flow type on your browser : </a:t>
            </a:r>
            <a:r>
              <a:rPr lang="en-US" sz="1400" dirty="0">
                <a:solidFill>
                  <a:schemeClr val="accent1"/>
                </a:solidFill>
              </a:rPr>
              <a:t>localhost</a:t>
            </a:r>
            <a:r>
              <a:rPr lang="en-US" sz="1400">
                <a:solidFill>
                  <a:schemeClr val="accent1"/>
                </a:solidFill>
              </a:rPr>
              <a:t>:8080.</a:t>
            </a:r>
            <a:endParaRPr lang="en-US" sz="1400" dirty="0">
              <a:solidFill>
                <a:schemeClr val="accent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T</a:t>
            </a:r>
            <a:r>
              <a:rPr lang="en-JO" sz="1400" dirty="0"/>
              <a:t>o open postgressql type on our browser : localhost:80 , the username = </a:t>
            </a:r>
            <a:r>
              <a:rPr lang="en-JO" sz="1400" dirty="0">
                <a:hlinkClick r:id="rId2"/>
              </a:rPr>
              <a:t>anas@DEC.local</a:t>
            </a:r>
            <a:r>
              <a:rPr lang="en-JO" sz="1400" dirty="0"/>
              <a:t>, password = DECourse.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JO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JO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JO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JO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JO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JO" sz="1400" dirty="0"/>
          </a:p>
          <a:p>
            <a:pPr algn="l"/>
            <a:endParaRPr lang="en-JO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E9A46-0288-9344-9CF2-E1D4B0C51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13" y="1333618"/>
            <a:ext cx="7585787" cy="1777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0AE56A-F09C-D34E-9BD4-68ECEA09B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415" y="3560277"/>
            <a:ext cx="5446932" cy="306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04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5A633-5609-2141-ABC6-9C016D7FB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893"/>
            <a:ext cx="12192000" cy="855334"/>
          </a:xfrm>
        </p:spPr>
        <p:txBody>
          <a:bodyPr>
            <a:noAutofit/>
          </a:bodyPr>
          <a:lstStyle/>
          <a:p>
            <a:pPr algn="l"/>
            <a:r>
              <a:rPr lang="en-US" sz="3600" dirty="0"/>
              <a:t>S</a:t>
            </a:r>
            <a:r>
              <a:rPr lang="en-JO" sz="3600" dirty="0"/>
              <a:t>etup the postgresql database connection.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C14E9-AE81-1046-8166-C41DF0C98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30" y="1011620"/>
            <a:ext cx="11740055" cy="5746532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According to the service name output of the configurations step you need to configure the connection to server of PostgreSQL database to be able to access it: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US" sz="1100" dirty="0"/>
              <a:t>Username and password are set to airflow in docker file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US" sz="1000" dirty="0"/>
              <a:t>After that you will be able to access the </a:t>
            </a:r>
            <a:r>
              <a:rPr lang="en-US" sz="1000" dirty="0" err="1"/>
              <a:t>postgres</a:t>
            </a:r>
            <a:r>
              <a:rPr lang="en-US" sz="1000" dirty="0"/>
              <a:t> data base and see the schemas and tables</a:t>
            </a:r>
          </a:p>
          <a:p>
            <a:pPr lvl="1" algn="l"/>
            <a:endParaRPr lang="en-US"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0A1ED0-46C1-5844-A1D7-1E89D0519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0" y="2225298"/>
            <a:ext cx="6913984" cy="38891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2993AF-87E3-F746-9009-B16B4200E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602" y="3190905"/>
            <a:ext cx="6913983" cy="388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286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5A633-5609-2141-ABC6-9C016D7FB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893"/>
            <a:ext cx="12192000" cy="855334"/>
          </a:xfrm>
        </p:spPr>
        <p:txBody>
          <a:bodyPr>
            <a:noAutofit/>
          </a:bodyPr>
          <a:lstStyle/>
          <a:p>
            <a:pPr algn="l"/>
            <a:r>
              <a:rPr lang="en-JO" sz="3600" dirty="0"/>
              <a:t>Run the DAG and check the pipeline-1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C14E9-AE81-1046-8166-C41DF0C98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30" y="1011620"/>
            <a:ext cx="11740055" cy="5746532"/>
          </a:xfrm>
        </p:spPr>
        <p:txBody>
          <a:bodyPr>
            <a:norm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400" dirty="0"/>
              <a:t>After completing the configurations step once you access the air flow you need to locate your DAG and ensure it is not broken: all steps in the MOP included to ensure the DAG assignment1 will not be broken unless you have a python package installation needed as illustrated before.</a:t>
            </a:r>
          </a:p>
          <a:p>
            <a:pPr algn="l"/>
            <a:r>
              <a:rPr lang="en-US" sz="1400" dirty="0"/>
              <a:t>On your browser type : localhost:8080 the airflow window will open and you will be able to locate your DAG :</a:t>
            </a:r>
          </a:p>
          <a:p>
            <a:pPr algn="l"/>
            <a:endParaRPr lang="en-US" sz="1400" dirty="0"/>
          </a:p>
          <a:p>
            <a:pPr algn="l"/>
            <a:endParaRPr lang="en-US" sz="1400" dirty="0"/>
          </a:p>
          <a:p>
            <a:pPr algn="l"/>
            <a:endParaRPr lang="en-US" sz="1400" dirty="0"/>
          </a:p>
          <a:p>
            <a:pPr algn="l"/>
            <a:endParaRPr lang="en-US" sz="1400" dirty="0"/>
          </a:p>
          <a:p>
            <a:pPr algn="l"/>
            <a:endParaRPr lang="en-US" sz="1400" dirty="0"/>
          </a:p>
          <a:p>
            <a:pPr algn="l"/>
            <a:endParaRPr lang="en-US" sz="1400" dirty="0"/>
          </a:p>
          <a:p>
            <a:pPr algn="l"/>
            <a:endParaRPr lang="en-US" sz="1400" dirty="0"/>
          </a:p>
          <a:p>
            <a:pPr algn="l"/>
            <a:endParaRPr lang="en-US" sz="1400" dirty="0"/>
          </a:p>
          <a:p>
            <a:pPr algn="l"/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310CB4-4CFB-1F41-A80D-109E86A72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15" y="2002118"/>
            <a:ext cx="4869398" cy="38442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6427B4-CFE9-624E-8227-2DE13D267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664" y="3768634"/>
            <a:ext cx="7315200" cy="241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84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5A633-5609-2141-ABC6-9C016D7FB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893"/>
            <a:ext cx="12192000" cy="855334"/>
          </a:xfrm>
        </p:spPr>
        <p:txBody>
          <a:bodyPr>
            <a:noAutofit/>
          </a:bodyPr>
          <a:lstStyle/>
          <a:p>
            <a:pPr algn="l"/>
            <a:r>
              <a:rPr lang="en-JO" sz="3600" dirty="0"/>
              <a:t>Run the DAG and check the pipeline</a:t>
            </a:r>
            <a:r>
              <a:rPr lang="en-JO" sz="2800" dirty="0"/>
              <a:t>-</a:t>
            </a:r>
            <a:r>
              <a:rPr lang="en-JO" sz="1600" dirty="0"/>
              <a:t>extract the report</a:t>
            </a:r>
            <a:endParaRPr lang="en-JO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C14E9-AE81-1046-8166-C41DF0C98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30" y="1011620"/>
            <a:ext cx="11740055" cy="5746532"/>
          </a:xfrm>
        </p:spPr>
        <p:txBody>
          <a:bodyPr>
            <a:norm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400" dirty="0"/>
              <a:t>After completing the configurations step and once you locate the assingment1 DAG you can run it and ensure it is set to green all the ways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According to the first DAG the Extract report will get the </a:t>
            </a:r>
            <a:r>
              <a:rPr lang="en-US" sz="1400" dirty="0" err="1"/>
              <a:t>data.csv</a:t>
            </a:r>
            <a:r>
              <a:rPr lang="en-US" sz="1400" dirty="0"/>
              <a:t> from the </a:t>
            </a:r>
            <a:r>
              <a:rPr lang="en-US" sz="1400" dirty="0" err="1"/>
              <a:t>github</a:t>
            </a:r>
            <a:r>
              <a:rPr lang="en-US" sz="1400" dirty="0"/>
              <a:t> repo that have the updated daily cases  and get the time series and append it with the cases , here I have saved collected data as Csv to be used for the next Dag</a:t>
            </a:r>
          </a:p>
          <a:p>
            <a:pPr algn="l"/>
            <a:endParaRPr lang="en-US" sz="1400" dirty="0"/>
          </a:p>
          <a:p>
            <a:pPr algn="l"/>
            <a:endParaRPr lang="en-US" sz="1400" dirty="0"/>
          </a:p>
          <a:p>
            <a:pPr algn="l"/>
            <a:endParaRPr lang="en-US" sz="1400" dirty="0"/>
          </a:p>
          <a:p>
            <a:pPr algn="l"/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727C47-0F3C-F04E-B17A-A4C600387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24" y="1371049"/>
            <a:ext cx="3921431" cy="2798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9DFE1A-4F8E-E948-A11D-CC3532144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15" y="4649010"/>
            <a:ext cx="5823866" cy="191918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133007-4A79-304C-B05F-5C71F747F80B}"/>
              </a:ext>
            </a:extLst>
          </p:cNvPr>
          <p:cNvCxnSpPr>
            <a:cxnSpLocks/>
          </p:cNvCxnSpPr>
          <p:nvPr/>
        </p:nvCxnSpPr>
        <p:spPr>
          <a:xfrm flipH="1">
            <a:off x="2677887" y="5608601"/>
            <a:ext cx="391884" cy="456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091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5A633-5609-2141-ABC6-9C016D7FB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855334"/>
          </a:xfrm>
        </p:spPr>
        <p:txBody>
          <a:bodyPr>
            <a:noAutofit/>
          </a:bodyPr>
          <a:lstStyle/>
          <a:p>
            <a:pPr algn="l"/>
            <a:r>
              <a:rPr lang="en-JO" sz="3600" dirty="0"/>
              <a:t>Run the DAG and check the pipeline-3- </a:t>
            </a:r>
            <a:r>
              <a:rPr lang="en-JO" sz="2000" dirty="0"/>
              <a:t>scaling report</a:t>
            </a:r>
            <a:endParaRPr lang="en-JO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C14E9-AE81-1046-8166-C41DF0C98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30" y="1011620"/>
            <a:ext cx="11740055" cy="5746532"/>
          </a:xfrm>
        </p:spPr>
        <p:txBody>
          <a:bodyPr>
            <a:norm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2000" dirty="0"/>
              <a:t>The second Dag will perfume scaling for the generated report </a:t>
            </a:r>
          </a:p>
          <a:p>
            <a:pPr algn="l"/>
            <a:endParaRPr lang="en-US" sz="1400" dirty="0"/>
          </a:p>
          <a:p>
            <a:pPr algn="l"/>
            <a:endParaRPr lang="en-US" sz="1400" dirty="0"/>
          </a:p>
          <a:p>
            <a:pPr algn="l"/>
            <a:endParaRPr lang="en-US" sz="1400" dirty="0"/>
          </a:p>
          <a:p>
            <a:pPr algn="l"/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6A06D6-EA38-0843-A55D-485CC096F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38" y="1887148"/>
            <a:ext cx="7326217" cy="241426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BBA750D-BCF1-6648-95A2-4F615C39F74B}"/>
              </a:ext>
            </a:extLst>
          </p:cNvPr>
          <p:cNvCxnSpPr/>
          <p:nvPr/>
        </p:nvCxnSpPr>
        <p:spPr>
          <a:xfrm>
            <a:off x="3797559" y="3023118"/>
            <a:ext cx="513184" cy="643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77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816</Words>
  <Application>Microsoft Macintosh PowerPoint</Application>
  <PresentationFormat>Widescreen</PresentationFormat>
  <Paragraphs>112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Data Engineering Course </vt:lpstr>
      <vt:lpstr>Contents</vt:lpstr>
      <vt:lpstr>Setup the docker-compose file</vt:lpstr>
      <vt:lpstr>Configurations</vt:lpstr>
      <vt:lpstr>Open airflow, psotgresql, MongoDB.</vt:lpstr>
      <vt:lpstr>Setup the postgresql database connection.</vt:lpstr>
      <vt:lpstr>Run the DAG and check the pipeline-1</vt:lpstr>
      <vt:lpstr>Run the DAG and check the pipeline-extract the report</vt:lpstr>
      <vt:lpstr>Run the DAG and check the pipeline-3- scaling report</vt:lpstr>
      <vt:lpstr>Run the DAG and check the pipeline-4- ploting and create a CSV file</vt:lpstr>
      <vt:lpstr>Run the DAG and check the pipeline-5- save the report in PostgreSQL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Engineering Course </dc:title>
  <dc:creator>Anas Irsheid</dc:creator>
  <cp:lastModifiedBy>Anas Irsheid</cp:lastModifiedBy>
  <cp:revision>14</cp:revision>
  <dcterms:created xsi:type="dcterms:W3CDTF">2021-05-25T00:59:52Z</dcterms:created>
  <dcterms:modified xsi:type="dcterms:W3CDTF">2021-05-25T01:56:53Z</dcterms:modified>
</cp:coreProperties>
</file>